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59" r:id="rId5"/>
    <p:sldId id="260" r:id="rId6"/>
    <p:sldId id="263" r:id="rId7"/>
    <p:sldId id="262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Arial Black" panose="020B0A04020102020204" pitchFamily="34" charset="0"/>
      <p:bold r:id="rId21"/>
    </p:embeddedFont>
    <p:embeddedFont>
      <p:font typeface="Wingdings 3" panose="05040102010807070707" pitchFamily="18" charset="2"/>
      <p:regular r:id="rId22"/>
    </p:embeddedFont>
    <p:embeddedFont>
      <p:font typeface="MS UI Gothic" panose="020B0600070205080204" pitchFamily="34" charset="-128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47AD1-3D12-4282-8A01-413C585E869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B1DC6-90EB-4AAA-80AD-DAA6867DF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B69B-549C-47F5-942C-D6F452A0830C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158AB-0A63-40B9-985A-ED5CB76682F6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9E3A-6C6B-45A1-843D-E34A8FAFE559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7B70-7B48-46C0-88F0-151A1F941D5A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1FDC-5B61-48F0-8B48-B98BD939D7E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C97-1CDE-40BE-85C4-171ED3658FE0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6E35-185A-4B71-A97F-C1343AA34AF1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05F29-2102-4016-B385-445432BCB65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3DE2-020E-4703-9DA9-B3B20A1D4A03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6CC8-8258-4297-B814-969B55E02930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65CC-E826-4B2C-A635-D98B7302E653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2CF42-BC8F-4839-B7BA-C03E3420E323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070A-5ABB-4634-BE5F-7A09D500AE34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3E8-DC21-4855-A9BB-37ADD97B8769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0BA8-11F3-41F7-A663-85A3D6041033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94FA8-4C09-44C8-82EF-D1FB08CF2F09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B6DA-805A-4963-8C38-65050D87722C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3000">
              <a:schemeClr val="bg1"/>
            </a:gs>
            <a:gs pos="69000">
              <a:schemeClr val="bg1"/>
            </a:gs>
            <a:gs pos="97000">
              <a:schemeClr val="tx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D107EE9-FCAB-43C6-9712-8AE4EA1F6E1D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956858"/>
            <a:ext cx="3914986" cy="820523"/>
          </a:xfrm>
        </p:spPr>
        <p:txBody>
          <a:bodyPr/>
          <a:lstStyle/>
          <a:p>
            <a:r>
              <a:rPr lang="en-US" sz="4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Homework </a:t>
            </a:r>
            <a:r>
              <a:rPr lang="en-US" sz="4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4</a:t>
            </a:r>
            <a:endParaRPr lang="en-US" sz="4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2693839" cy="517827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Stored procedures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3" y="1396538"/>
            <a:ext cx="4514850" cy="188595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0000" endA="295" endPos="92000" dist="101600" dir="5400000" sy="-100000" algn="bl" rotWithShape="0"/>
            <a:softEdge rad="12700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44" y="1598969"/>
            <a:ext cx="5090160" cy="4715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2699" y="0"/>
            <a:ext cx="5829301" cy="12003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IS664 Database Programming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Spring 2021</a:t>
            </a:r>
            <a:endParaRPr lang="en-US" sz="3600" b="1" i="1" dirty="0">
              <a:solidFill>
                <a:srgbClr val="FF0000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14" y="170085"/>
            <a:ext cx="8522827" cy="72769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Expected Output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0475" y="1282280"/>
            <a:ext cx="4275023" cy="504956"/>
          </a:xfrm>
        </p:spPr>
        <p:txBody>
          <a:bodyPr>
            <a:normAutofit/>
          </a:bodyPr>
          <a:lstStyle/>
          <a:p>
            <a:r>
              <a:rPr lang="en-US" dirty="0" smtClean="0"/>
              <a:t>Call the procedure as shown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4" b="1899"/>
          <a:stretch/>
        </p:blipFill>
        <p:spPr>
          <a:xfrm>
            <a:off x="396728" y="1897421"/>
            <a:ext cx="3543795" cy="548640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MySQL 5.7 Command Line Clien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7" r="50295" b="3812"/>
          <a:stretch/>
        </p:blipFill>
        <p:spPr>
          <a:xfrm>
            <a:off x="5602777" y="295729"/>
            <a:ext cx="6344361" cy="6405282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9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26" y="153460"/>
            <a:ext cx="2695606" cy="81081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General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232" y="1446089"/>
            <a:ext cx="11415655" cy="2884842"/>
          </a:xfrm>
        </p:spPr>
        <p:txBody>
          <a:bodyPr>
            <a:normAutofit/>
          </a:bodyPr>
          <a:lstStyle/>
          <a:p>
            <a:r>
              <a:rPr lang="en-US" dirty="0" smtClean="0"/>
              <a:t>Create a </a:t>
            </a:r>
            <a:r>
              <a:rPr lang="en-US" u="sng" dirty="0" smtClean="0"/>
              <a:t>single .sql script </a:t>
            </a:r>
            <a:r>
              <a:rPr lang="en-US" dirty="0" smtClean="0"/>
              <a:t>that contains all the code necessary to accomplish the specified tasks.</a:t>
            </a:r>
          </a:p>
          <a:p>
            <a:r>
              <a:rPr lang="en-US" dirty="0" smtClean="0"/>
              <a:t>Name your submission file </a:t>
            </a:r>
            <a:r>
              <a:rPr lang="en-US" dirty="0" smtClean="0">
                <a:solidFill>
                  <a:srgbClr val="FF0000"/>
                </a:solidFill>
              </a:rPr>
              <a:t>[</a:t>
            </a:r>
            <a:r>
              <a:rPr lang="en-US" i="1" dirty="0" smtClean="0">
                <a:solidFill>
                  <a:srgbClr val="FF0000"/>
                </a:solidFill>
              </a:rPr>
              <a:t>your last </a:t>
            </a:r>
            <a:r>
              <a:rPr lang="en-US" i="1" dirty="0" smtClean="0">
                <a:solidFill>
                  <a:srgbClr val="FF0000"/>
                </a:solidFill>
              </a:rPr>
              <a:t>name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C000"/>
                </a:solidFill>
              </a:rPr>
              <a:t>HW4.sql</a:t>
            </a:r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/>
              <a:t>Utilize the namespace </a:t>
            </a:r>
            <a:r>
              <a:rPr lang="en-US" dirty="0" smtClean="0">
                <a:solidFill>
                  <a:srgbClr val="FFC000"/>
                </a:solidFill>
              </a:rPr>
              <a:t>stormtrooper_java</a:t>
            </a:r>
            <a:r>
              <a:rPr lang="en-US" dirty="0" smtClean="0"/>
              <a:t>.</a:t>
            </a:r>
          </a:p>
          <a:p>
            <a:r>
              <a:rPr lang="en-US" dirty="0" smtClean="0"/>
              <a:t>Create the specified user-defined functions.</a:t>
            </a:r>
          </a:p>
          <a:p>
            <a:r>
              <a:rPr lang="en-US" dirty="0" smtClean="0"/>
              <a:t>Utilize the functions to create the specified stored procedure</a:t>
            </a:r>
          </a:p>
          <a:p>
            <a:r>
              <a:rPr lang="en-US" dirty="0" smtClean="0"/>
              <a:t>Call the stored procedure with the specified arguments.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42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25" y="153460"/>
            <a:ext cx="4732223" cy="81081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Relations Utilized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232" y="1263209"/>
            <a:ext cx="11415655" cy="731846"/>
          </a:xfrm>
        </p:spPr>
        <p:txBody>
          <a:bodyPr>
            <a:normAutofit/>
          </a:bodyPr>
          <a:lstStyle/>
          <a:p>
            <a:r>
              <a:rPr lang="en-US" dirty="0" smtClean="0"/>
              <a:t>All the information needed to complete your exam is provided by these tables in the </a:t>
            </a:r>
            <a:r>
              <a:rPr lang="en-US" dirty="0" smtClean="0">
                <a:solidFill>
                  <a:srgbClr val="FFC000"/>
                </a:solidFill>
              </a:rPr>
              <a:t>stormtrooper_java</a:t>
            </a:r>
            <a:r>
              <a:rPr lang="en-US" dirty="0" smtClean="0"/>
              <a:t>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88" y="2293988"/>
            <a:ext cx="10183335" cy="911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57" y="3441161"/>
            <a:ext cx="5323282" cy="889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88" y="4566163"/>
            <a:ext cx="5306626" cy="8869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88" y="5646509"/>
            <a:ext cx="5150662" cy="85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1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946358"/>
              </p:ext>
            </p:extLst>
          </p:nvPr>
        </p:nvGraphicFramePr>
        <p:xfrm>
          <a:off x="230475" y="1920035"/>
          <a:ext cx="11689976" cy="2301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31198">
                  <a:extLst>
                    <a:ext uri="{9D8B030D-6E8A-4147-A177-3AD203B41FA5}">
                      <a16:colId xmlns:a16="http://schemas.microsoft.com/office/drawing/2014/main" val="1608379667"/>
                    </a:ext>
                  </a:extLst>
                </a:gridCol>
                <a:gridCol w="7030720">
                  <a:extLst>
                    <a:ext uri="{9D8B030D-6E8A-4147-A177-3AD203B41FA5}">
                      <a16:colId xmlns:a16="http://schemas.microsoft.com/office/drawing/2014/main" val="578043279"/>
                    </a:ext>
                  </a:extLst>
                </a:gridCol>
                <a:gridCol w="2128058">
                  <a:extLst>
                    <a:ext uri="{9D8B030D-6E8A-4147-A177-3AD203B41FA5}">
                      <a16:colId xmlns:a16="http://schemas.microsoft.com/office/drawing/2014/main" val="357384942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CubicDisplacement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2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Purpose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Determine</a:t>
                      </a:r>
                      <a:r>
                        <a:rPr lang="en-US" baseline="0" dirty="0" smtClean="0"/>
                        <a:t> the cubic displacement of a specified Imperial Walker type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2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8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P1:</a:t>
                      </a:r>
                      <a:r>
                        <a:rPr lang="en-US" baseline="0" dirty="0" smtClean="0"/>
                        <a:t> Height</a:t>
                      </a:r>
                    </a:p>
                    <a:p>
                      <a:r>
                        <a:rPr lang="en-US" baseline="0" dirty="0" smtClean="0"/>
                        <a:t>P2: Length</a:t>
                      </a:r>
                    </a:p>
                    <a:p>
                      <a:r>
                        <a:rPr lang="en-US" baseline="0" dirty="0" smtClean="0"/>
                        <a:t>P3: Width</a:t>
                      </a:r>
                    </a:p>
                    <a:p>
                      <a:r>
                        <a:rPr lang="en-US" baseline="0" dirty="0" smtClean="0"/>
                        <a:t>P4: Walker Type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Calculates the cubic displacement (area) of an</a:t>
                      </a:r>
                      <a:r>
                        <a:rPr lang="en-US" sz="1800" b="0" baseline="0" dirty="0" smtClean="0"/>
                        <a:t> Imperial Walker utilizing the formulae: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 smtClean="0"/>
                        <a:t>AT-AT = Height x Length x Width x 0.016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 smtClean="0"/>
                        <a:t>AT-ST = Height x Length x Width x 0.12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Cubic Displacement of Imperial Walker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5975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50033"/>
              </p:ext>
            </p:extLst>
          </p:nvPr>
        </p:nvGraphicFramePr>
        <p:xfrm>
          <a:off x="230475" y="4386916"/>
          <a:ext cx="11689976" cy="2240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61860">
                  <a:extLst>
                    <a:ext uri="{9D8B030D-6E8A-4147-A177-3AD203B41FA5}">
                      <a16:colId xmlns:a16="http://schemas.microsoft.com/office/drawing/2014/main" val="1608379667"/>
                    </a:ext>
                  </a:extLst>
                </a:gridCol>
                <a:gridCol w="6700058">
                  <a:extLst>
                    <a:ext uri="{9D8B030D-6E8A-4147-A177-3AD203B41FA5}">
                      <a16:colId xmlns:a16="http://schemas.microsoft.com/office/drawing/2014/main" val="578043279"/>
                    </a:ext>
                  </a:extLst>
                </a:gridCol>
                <a:gridCol w="2128058">
                  <a:extLst>
                    <a:ext uri="{9D8B030D-6E8A-4147-A177-3AD203B41FA5}">
                      <a16:colId xmlns:a16="http://schemas.microsoft.com/office/drawing/2014/main" val="357384942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MassDisplacement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2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Purpose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Determine</a:t>
                      </a:r>
                      <a:r>
                        <a:rPr lang="en-US" baseline="0" dirty="0" smtClean="0"/>
                        <a:t> the mass displacement of a specified Imperial Walker type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2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8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P1:</a:t>
                      </a:r>
                      <a:r>
                        <a:rPr lang="en-US" baseline="0" dirty="0" smtClean="0"/>
                        <a:t> Cubic Displacement</a:t>
                      </a:r>
                    </a:p>
                    <a:p>
                      <a:r>
                        <a:rPr lang="en-US" baseline="0" dirty="0" smtClean="0"/>
                        <a:t>P2: Walker Type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Calculates the mass displacement (weight) of an</a:t>
                      </a:r>
                      <a:r>
                        <a:rPr lang="en-US" sz="1800" b="0" baseline="0" dirty="0" smtClean="0"/>
                        <a:t> Imperial Walker utilizing the formulae: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 smtClean="0"/>
                        <a:t>AT-AT = Cubic Displacement x 64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 smtClean="0"/>
                        <a:t>AT-ST = Cubic Displacement x 72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Mass Displacement of Imperial Walker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59753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30475" y="1082774"/>
            <a:ext cx="6020696" cy="596192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following user-defined functions.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21915" y="170085"/>
            <a:ext cx="9794674" cy="72769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Requirement: User-Defined Functions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6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15" y="170085"/>
            <a:ext cx="9794674" cy="72769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Requirement: User-Defined Functions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504813"/>
              </p:ext>
            </p:extLst>
          </p:nvPr>
        </p:nvGraphicFramePr>
        <p:xfrm>
          <a:off x="230475" y="1843222"/>
          <a:ext cx="11689976" cy="2301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62107">
                  <a:extLst>
                    <a:ext uri="{9D8B030D-6E8A-4147-A177-3AD203B41FA5}">
                      <a16:colId xmlns:a16="http://schemas.microsoft.com/office/drawing/2014/main" val="1608379667"/>
                    </a:ext>
                  </a:extLst>
                </a:gridCol>
                <a:gridCol w="6799811">
                  <a:extLst>
                    <a:ext uri="{9D8B030D-6E8A-4147-A177-3AD203B41FA5}">
                      <a16:colId xmlns:a16="http://schemas.microsoft.com/office/drawing/2014/main" val="578043279"/>
                    </a:ext>
                  </a:extLst>
                </a:gridCol>
                <a:gridCol w="2128058">
                  <a:extLst>
                    <a:ext uri="{9D8B030D-6E8A-4147-A177-3AD203B41FA5}">
                      <a16:colId xmlns:a16="http://schemas.microsoft.com/office/drawing/2014/main" val="357384942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Endurance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2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Purpose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Determine</a:t>
                      </a:r>
                      <a:r>
                        <a:rPr lang="en-US" baseline="0" dirty="0" smtClean="0"/>
                        <a:t> the endurance of a specified Imperial Walker type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2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8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P1:</a:t>
                      </a:r>
                      <a:r>
                        <a:rPr lang="en-US" baseline="0" dirty="0" smtClean="0"/>
                        <a:t> Maximum Speed</a:t>
                      </a:r>
                    </a:p>
                    <a:p>
                      <a:r>
                        <a:rPr lang="en-US" baseline="0" dirty="0" smtClean="0"/>
                        <a:t>P2: OpRange</a:t>
                      </a:r>
                    </a:p>
                    <a:p>
                      <a:r>
                        <a:rPr lang="en-US" baseline="0" dirty="0" smtClean="0"/>
                        <a:t>P3: Mass Displacement</a:t>
                      </a:r>
                    </a:p>
                    <a:p>
                      <a:r>
                        <a:rPr lang="en-US" baseline="0" dirty="0" smtClean="0"/>
                        <a:t>P4: Walker Type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Calculates the operational endurance (time) of an</a:t>
                      </a:r>
                      <a:r>
                        <a:rPr lang="en-US" sz="1800" b="0" baseline="0" dirty="0" smtClean="0"/>
                        <a:t> Imperial Walker utilizing the formulae: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 smtClean="0"/>
                        <a:t>AT-AT = (OPRange / MaximumSpeed) x MassDisplacement x 0.75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 smtClean="0"/>
                        <a:t>AT-ST = (OPRange / MaximumSpeed) x MassDisplacement x 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Endurance of Imperial Walker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5975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46540"/>
              </p:ext>
            </p:extLst>
          </p:nvPr>
        </p:nvGraphicFramePr>
        <p:xfrm>
          <a:off x="230475" y="4386916"/>
          <a:ext cx="11689976" cy="2240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61860">
                  <a:extLst>
                    <a:ext uri="{9D8B030D-6E8A-4147-A177-3AD203B41FA5}">
                      <a16:colId xmlns:a16="http://schemas.microsoft.com/office/drawing/2014/main" val="1608379667"/>
                    </a:ext>
                  </a:extLst>
                </a:gridCol>
                <a:gridCol w="6508865">
                  <a:extLst>
                    <a:ext uri="{9D8B030D-6E8A-4147-A177-3AD203B41FA5}">
                      <a16:colId xmlns:a16="http://schemas.microsoft.com/office/drawing/2014/main" val="578043279"/>
                    </a:ext>
                  </a:extLst>
                </a:gridCol>
                <a:gridCol w="2319251">
                  <a:extLst>
                    <a:ext uri="{9D8B030D-6E8A-4147-A177-3AD203B41FA5}">
                      <a16:colId xmlns:a16="http://schemas.microsoft.com/office/drawing/2014/main" val="357384942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MassEnduranceRatio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2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Purpose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Determine</a:t>
                      </a:r>
                      <a:r>
                        <a:rPr lang="en-US" baseline="0" dirty="0" smtClean="0"/>
                        <a:t> the mass endurance ratio of a specified Imperial Walker type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2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8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P1:</a:t>
                      </a:r>
                      <a:r>
                        <a:rPr lang="en-US" baseline="0" dirty="0" smtClean="0"/>
                        <a:t> Endurance</a:t>
                      </a:r>
                    </a:p>
                    <a:p>
                      <a:r>
                        <a:rPr lang="en-US" baseline="0" dirty="0" smtClean="0"/>
                        <a:t>P2: Mass Displacement</a:t>
                      </a:r>
                    </a:p>
                    <a:p>
                      <a:r>
                        <a:rPr lang="en-US" baseline="0" dirty="0" smtClean="0"/>
                        <a:t>P3: Walker Type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Calculates the mass endurance ratio (weight-time) of an</a:t>
                      </a:r>
                      <a:r>
                        <a:rPr lang="en-US" sz="1800" b="0" baseline="0" dirty="0" smtClean="0"/>
                        <a:t> Imperial Walker utilizing the formulae: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 smtClean="0"/>
                        <a:t>AT-AT = MassDisplacement/Endurance x 0.89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 smtClean="0"/>
                        <a:t>AT-ST = MassDisplacement/Endurance x 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Mass Endurance Ratio of Imperial Walker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59753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0475" y="1082774"/>
            <a:ext cx="6020696" cy="596192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following user-defined functions.</a:t>
            </a:r>
          </a:p>
        </p:txBody>
      </p:sp>
    </p:spTree>
    <p:extLst>
      <p:ext uri="{BB962C8B-B14F-4D97-AF65-F5344CB8AC3E}">
        <p14:creationId xmlns:p14="http://schemas.microsoft.com/office/powerpoint/2010/main" val="327150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15" y="170085"/>
            <a:ext cx="9794674" cy="72769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Requirement: User-Defined Functions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618679"/>
              </p:ext>
            </p:extLst>
          </p:nvPr>
        </p:nvGraphicFramePr>
        <p:xfrm>
          <a:off x="230475" y="1843222"/>
          <a:ext cx="11689976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62107">
                  <a:extLst>
                    <a:ext uri="{9D8B030D-6E8A-4147-A177-3AD203B41FA5}">
                      <a16:colId xmlns:a16="http://schemas.microsoft.com/office/drawing/2014/main" val="1608379667"/>
                    </a:ext>
                  </a:extLst>
                </a:gridCol>
                <a:gridCol w="6799811">
                  <a:extLst>
                    <a:ext uri="{9D8B030D-6E8A-4147-A177-3AD203B41FA5}">
                      <a16:colId xmlns:a16="http://schemas.microsoft.com/office/drawing/2014/main" val="578043279"/>
                    </a:ext>
                  </a:extLst>
                </a:gridCol>
                <a:gridCol w="2128058">
                  <a:extLst>
                    <a:ext uri="{9D8B030D-6E8A-4147-A177-3AD203B41FA5}">
                      <a16:colId xmlns:a16="http://schemas.microsoft.com/office/drawing/2014/main" val="357384942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formattedJoin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2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Purpose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Concatenates two</a:t>
                      </a:r>
                      <a:r>
                        <a:rPr lang="en-US" baseline="0" dirty="0" smtClean="0"/>
                        <a:t> strings with a specified separator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2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8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P1: String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P2: String</a:t>
                      </a:r>
                    </a:p>
                    <a:p>
                      <a:r>
                        <a:rPr lang="en-US" baseline="0" dirty="0" smtClean="0"/>
                        <a:t>P3: Separator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Concatenates two strings specified in the parameters by joining</a:t>
                      </a:r>
                      <a:r>
                        <a:rPr lang="en-US" sz="1800" b="0" baseline="0" dirty="0" smtClean="0"/>
                        <a:t> them together with the specified separator string specified in the parameters.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Formatted String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59753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0475" y="1082774"/>
            <a:ext cx="6020696" cy="596192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following user-defined functions.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872620"/>
              </p:ext>
            </p:extLst>
          </p:nvPr>
        </p:nvGraphicFramePr>
        <p:xfrm>
          <a:off x="230475" y="4154160"/>
          <a:ext cx="11689976" cy="2301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62107">
                  <a:extLst>
                    <a:ext uri="{9D8B030D-6E8A-4147-A177-3AD203B41FA5}">
                      <a16:colId xmlns:a16="http://schemas.microsoft.com/office/drawing/2014/main" val="1608379667"/>
                    </a:ext>
                  </a:extLst>
                </a:gridCol>
                <a:gridCol w="6799811">
                  <a:extLst>
                    <a:ext uri="{9D8B030D-6E8A-4147-A177-3AD203B41FA5}">
                      <a16:colId xmlns:a16="http://schemas.microsoft.com/office/drawing/2014/main" val="578043279"/>
                    </a:ext>
                  </a:extLst>
                </a:gridCol>
                <a:gridCol w="2128058">
                  <a:extLst>
                    <a:ext uri="{9D8B030D-6E8A-4147-A177-3AD203B41FA5}">
                      <a16:colId xmlns:a16="http://schemas.microsoft.com/office/drawing/2014/main" val="357384942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distanceTo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2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Purpose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Calculates the 2D Euclidean distance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2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8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P1: X1</a:t>
                      </a:r>
                      <a:r>
                        <a:rPr lang="en-US" baseline="0" dirty="0" smtClean="0"/>
                        <a:t> Coordinate </a:t>
                      </a:r>
                    </a:p>
                    <a:p>
                      <a:r>
                        <a:rPr lang="en-US" baseline="0" dirty="0" smtClean="0"/>
                        <a:t>P2: Y1 Coordinate</a:t>
                      </a:r>
                    </a:p>
                    <a:p>
                      <a:r>
                        <a:rPr lang="en-US" baseline="0" dirty="0" smtClean="0"/>
                        <a:t>P3: X2 Coordinate</a:t>
                      </a:r>
                    </a:p>
                    <a:p>
                      <a:r>
                        <a:rPr lang="en-US" baseline="0" dirty="0" smtClean="0"/>
                        <a:t>P4: Y2 Coordinate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0" dirty="0" smtClean="0"/>
                        <a:t>Calculates the 2D Euclidean distance between the two points specified in the parameters.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Euclidean Distance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59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391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14" y="170085"/>
            <a:ext cx="8522827" cy="72769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Requirement: Stored Procedure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0475" y="1203467"/>
            <a:ext cx="10960264" cy="945532"/>
          </a:xfrm>
        </p:spPr>
        <p:txBody>
          <a:bodyPr>
            <a:normAutofit/>
          </a:bodyPr>
          <a:lstStyle/>
          <a:p>
            <a:r>
              <a:rPr lang="en-US" sz="1800" dirty="0"/>
              <a:t>Create a stored procedure </a:t>
            </a:r>
            <a:r>
              <a:rPr lang="en-US" sz="1800" dirty="0">
                <a:solidFill>
                  <a:srgbClr val="FFC000"/>
                </a:solidFill>
              </a:rPr>
              <a:t>WalkerOpSpecs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which accepts  a </a:t>
            </a:r>
            <a:r>
              <a:rPr lang="en-US" sz="1800" u="sng" dirty="0"/>
              <a:t>single parameter </a:t>
            </a:r>
            <a:r>
              <a:rPr lang="en-US" sz="1800" dirty="0"/>
              <a:t>which is the WUID number of an Imperial Walker Unit and creates/displays the tables shown below:…</a:t>
            </a:r>
            <a:r>
              <a:rPr lang="en-US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 EXPECTED OUTPUT SLIDE FOR FORMAT</a:t>
            </a:r>
            <a:endParaRPr lang="en-US" sz="1400" b="1" dirty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5" y="2210246"/>
            <a:ext cx="6390100" cy="1788176"/>
          </a:xfrm>
          <a:prstGeom prst="rect">
            <a:avLst/>
          </a:prstGeom>
        </p:spPr>
      </p:pic>
      <p:pic>
        <p:nvPicPr>
          <p:cNvPr id="9" name="Picture 8" descr="MySQL 5.7 Command Line Clien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" t="15589" r="28721" b="19773"/>
          <a:stretch/>
        </p:blipFill>
        <p:spPr>
          <a:xfrm>
            <a:off x="7922028" y="2082497"/>
            <a:ext cx="4056610" cy="1374190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MySQL 5.7 Command Line Client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25245" r="22186" b="20047"/>
          <a:stretch/>
        </p:blipFill>
        <p:spPr>
          <a:xfrm>
            <a:off x="7148944" y="3642496"/>
            <a:ext cx="4829694" cy="1264318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MySQL 5.7 Command Line Clien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t="30988" r="38774" b="20048"/>
          <a:stretch/>
        </p:blipFill>
        <p:spPr>
          <a:xfrm>
            <a:off x="8071656" y="5092623"/>
            <a:ext cx="3906982" cy="1169483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47348" y="5115592"/>
            <a:ext cx="6245140" cy="16004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C000"/>
                </a:solidFill>
              </a:rPr>
              <a:t>***All data retrieval </a:t>
            </a:r>
            <a:r>
              <a:rPr lang="en-US" sz="1400" dirty="0" smtClean="0">
                <a:solidFill>
                  <a:schemeClr val="tx1"/>
                </a:solidFill>
              </a:rPr>
              <a:t>and value calculation </a:t>
            </a:r>
            <a:r>
              <a:rPr lang="en-US" sz="1400" u="sng" dirty="0" smtClean="0">
                <a:solidFill>
                  <a:schemeClr val="tx1"/>
                </a:solidFill>
              </a:rPr>
              <a:t>must be done </a:t>
            </a:r>
            <a:r>
              <a:rPr lang="en-US" sz="1400" dirty="0" smtClean="0">
                <a:solidFill>
                  <a:schemeClr val="tx1"/>
                </a:solidFill>
              </a:rPr>
              <a:t>through use of a Cursor </a:t>
            </a:r>
            <a:r>
              <a:rPr lang="en-US" sz="1400" u="sng" dirty="0" smtClean="0">
                <a:solidFill>
                  <a:schemeClr val="tx1"/>
                </a:solidFill>
              </a:rPr>
              <a:t>contained within a </a:t>
            </a:r>
            <a:r>
              <a:rPr lang="en-US" sz="1400" u="sng" dirty="0" smtClean="0">
                <a:solidFill>
                  <a:srgbClr val="FFC000"/>
                </a:solidFill>
              </a:rPr>
              <a:t>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C000"/>
                </a:solidFill>
              </a:rPr>
              <a:t>***No SELECT INTO statements may be utilized </a:t>
            </a:r>
            <a:r>
              <a:rPr lang="en-US" sz="1400" dirty="0" smtClean="0">
                <a:solidFill>
                  <a:schemeClr val="tx1"/>
                </a:solidFill>
              </a:rPr>
              <a:t>with the exception of the FOUND_ROWS() function.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C000"/>
                </a:solidFill>
              </a:rPr>
              <a:t>***No values may be hard coded </a:t>
            </a:r>
            <a:r>
              <a:rPr lang="en-US" sz="1400" dirty="0" smtClean="0">
                <a:solidFill>
                  <a:schemeClr val="tx1"/>
                </a:solidFill>
              </a:rPr>
              <a:t>within the stored procedure with the exception of counter variables which may be initialized to 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rgbClr val="FFC000"/>
                </a:solidFill>
              </a:rPr>
              <a:t>***You may hard code values within any user-defined functions</a:t>
            </a:r>
            <a:r>
              <a:rPr lang="en-US" sz="1400" i="1" dirty="0" smtClean="0">
                <a:solidFill>
                  <a:schemeClr val="tx1"/>
                </a:solidFill>
              </a:rPr>
              <a:t>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475" y="4164677"/>
            <a:ext cx="6527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The cost of an Imperial Walker = </a:t>
            </a:r>
            <a:r>
              <a:rPr lang="en-US" sz="1200" b="1" dirty="0" smtClean="0">
                <a:solidFill>
                  <a:srgbClr val="FFC000"/>
                </a:solidFill>
              </a:rPr>
              <a:t>MassDisplacement /CubicDisplacement x 8.7</a:t>
            </a:r>
          </a:p>
          <a:p>
            <a:r>
              <a:rPr lang="en-US" sz="1200" b="1" dirty="0" smtClean="0"/>
              <a:t>The cost to replace an Imperial Walker = </a:t>
            </a:r>
            <a:r>
              <a:rPr lang="en-US" sz="1200" b="1" dirty="0" smtClean="0">
                <a:solidFill>
                  <a:srgbClr val="FFC000"/>
                </a:solidFill>
              </a:rPr>
              <a:t>The cost of the Imperial Walker</a:t>
            </a:r>
          </a:p>
          <a:p>
            <a:r>
              <a:rPr lang="en-US" sz="1200" b="1" dirty="0" smtClean="0"/>
              <a:t>The cost to repair an Imperial Walker = </a:t>
            </a:r>
            <a:r>
              <a:rPr lang="en-US" sz="1200" b="1" dirty="0" smtClean="0">
                <a:solidFill>
                  <a:srgbClr val="FFC000"/>
                </a:solidFill>
              </a:rPr>
              <a:t>35% of the cost to replace an Imperial Walker</a:t>
            </a:r>
          </a:p>
          <a:p>
            <a:r>
              <a:rPr lang="en-US" sz="1200" b="1" dirty="0" smtClean="0"/>
              <a:t>Fuel cost =</a:t>
            </a:r>
            <a:r>
              <a:rPr lang="en-US" sz="1200" b="1" dirty="0" smtClean="0">
                <a:solidFill>
                  <a:srgbClr val="FFC000"/>
                </a:solidFill>
              </a:rPr>
              <a:t> 4.7 x the distance of the Imperial Walker from its Battle Group </a:t>
            </a:r>
            <a:endParaRPr lang="en-US" sz="1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3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14" y="170085"/>
            <a:ext cx="8522827" cy="72769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Expected Output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8304" y="897775"/>
            <a:ext cx="4275023" cy="504956"/>
          </a:xfrm>
        </p:spPr>
        <p:txBody>
          <a:bodyPr>
            <a:normAutofit/>
          </a:bodyPr>
          <a:lstStyle/>
          <a:p>
            <a:r>
              <a:rPr lang="en-US" dirty="0" smtClean="0"/>
              <a:t>Call the procedure as shown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26"/>
          <a:stretch/>
        </p:blipFill>
        <p:spPr>
          <a:xfrm>
            <a:off x="404750" y="1454727"/>
            <a:ext cx="3543795" cy="507077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MySQL 5.7 Command Line Clien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" r="48873"/>
          <a:stretch/>
        </p:blipFill>
        <p:spPr>
          <a:xfrm>
            <a:off x="5531432" y="170085"/>
            <a:ext cx="6362408" cy="6471784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523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14" y="170085"/>
            <a:ext cx="8522827" cy="72769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Expected Output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0475" y="1282280"/>
            <a:ext cx="4275023" cy="504956"/>
          </a:xfrm>
        </p:spPr>
        <p:txBody>
          <a:bodyPr>
            <a:normAutofit/>
          </a:bodyPr>
          <a:lstStyle/>
          <a:p>
            <a:r>
              <a:rPr lang="en-US" dirty="0" smtClean="0"/>
              <a:t>Call the procedure as shown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8" b="35730"/>
          <a:stretch/>
        </p:blipFill>
        <p:spPr>
          <a:xfrm>
            <a:off x="321914" y="1905733"/>
            <a:ext cx="3543795" cy="53201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MySQL 5.7 Command Line Clien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" r="49750" b="3312"/>
          <a:stretch/>
        </p:blipFill>
        <p:spPr>
          <a:xfrm>
            <a:off x="5486399" y="170085"/>
            <a:ext cx="6384175" cy="6505449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796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19251</TotalTime>
  <Words>648</Words>
  <Application>Microsoft Office PowerPoint</Application>
  <PresentationFormat>Widescreen</PresentationFormat>
  <Paragraphs>120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Century Gothic</vt:lpstr>
      <vt:lpstr>Arial Black</vt:lpstr>
      <vt:lpstr>Wingdings 3</vt:lpstr>
      <vt:lpstr>MS UI Gothic</vt:lpstr>
      <vt:lpstr>Arial</vt:lpstr>
      <vt:lpstr>Ion</vt:lpstr>
      <vt:lpstr>Homework 4</vt:lpstr>
      <vt:lpstr>General</vt:lpstr>
      <vt:lpstr>Relations Utilized</vt:lpstr>
      <vt:lpstr>Requirement: User-Defined Functions</vt:lpstr>
      <vt:lpstr>Requirement: User-Defined Functions</vt:lpstr>
      <vt:lpstr>Requirement: User-Defined Functions</vt:lpstr>
      <vt:lpstr>Requirement: Stored Procedure</vt:lpstr>
      <vt:lpstr>Expected Output</vt:lpstr>
      <vt:lpstr>Expected Output</vt:lpstr>
      <vt:lpstr>Expected Output</vt:lpstr>
    </vt:vector>
  </TitlesOfParts>
  <Company>Pace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Gene Locklear</dc:creator>
  <cp:lastModifiedBy>Gene Locklear</cp:lastModifiedBy>
  <cp:revision>277</cp:revision>
  <dcterms:created xsi:type="dcterms:W3CDTF">2018-08-06T13:23:52Z</dcterms:created>
  <dcterms:modified xsi:type="dcterms:W3CDTF">2021-03-16T17:12:02Z</dcterms:modified>
</cp:coreProperties>
</file>